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57" r:id="rId4"/>
    <p:sldId id="258" r:id="rId5"/>
    <p:sldId id="259" r:id="rId6"/>
    <p:sldId id="266" r:id="rId7"/>
    <p:sldId id="264" r:id="rId8"/>
    <p:sldId id="270" r:id="rId9"/>
    <p:sldId id="271" r:id="rId10"/>
    <p:sldId id="260" r:id="rId11"/>
    <p:sldId id="273" r:id="rId12"/>
    <p:sldId id="263" r:id="rId13"/>
    <p:sldId id="268" r:id="rId14"/>
    <p:sldId id="265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350" autoAdjust="0"/>
  </p:normalViewPr>
  <p:slideViewPr>
    <p:cSldViewPr snapToGrid="0">
      <p:cViewPr varScale="1">
        <p:scale>
          <a:sx n="81" d="100"/>
          <a:sy n="81" d="100"/>
        </p:scale>
        <p:origin x="-82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F901E-A863-43BC-832A-BCC9A165DD44}" type="datetimeFigureOut">
              <a:rPr lang="en-CA" smtClean="0"/>
              <a:t>16-05-04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E023D-330D-4A36-9599-9E5A8320A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396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126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4682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9885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1211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121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1249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9828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1101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70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1211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8959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662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753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0289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E023D-330D-4A36-9599-9E5A8320A55E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76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16-05-04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_HHvRzemuH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Inclusive teaching strategies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Fostering inclusive learning in diverse classrooms</a:t>
            </a:r>
            <a:endParaRPr lang="en-CA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81194" y="4736123"/>
            <a:ext cx="10993546" cy="15488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dirty="0" smtClean="0">
                <a:solidFill>
                  <a:schemeClr val="bg1"/>
                </a:solidFill>
              </a:rPr>
              <a:t>DEB CHEN</a:t>
            </a:r>
          </a:p>
          <a:p>
            <a:pPr algn="r"/>
            <a:r>
              <a:rPr lang="en-CA" dirty="0" smtClean="0">
                <a:solidFill>
                  <a:schemeClr val="bg1"/>
                </a:solidFill>
              </a:rPr>
              <a:t>MABEL HO</a:t>
            </a:r>
          </a:p>
          <a:p>
            <a:pPr algn="r"/>
            <a:r>
              <a:rPr lang="en-CA" dirty="0" smtClean="0">
                <a:solidFill>
                  <a:schemeClr val="bg1"/>
                </a:solidFill>
              </a:rPr>
              <a:t>ROWSHAN RAHMANIAN</a:t>
            </a:r>
          </a:p>
          <a:p>
            <a:pPr algn="r"/>
            <a:r>
              <a:rPr lang="en-CA" dirty="0" smtClean="0">
                <a:solidFill>
                  <a:schemeClr val="bg1"/>
                </a:solidFill>
              </a:rPr>
              <a:t>Judy </a:t>
            </a:r>
            <a:r>
              <a:rPr lang="en-CA" dirty="0">
                <a:solidFill>
                  <a:schemeClr val="bg1"/>
                </a:solidFill>
              </a:rPr>
              <a:t>CHAN</a:t>
            </a:r>
          </a:p>
          <a:p>
            <a:pPr algn="r"/>
            <a:endParaRPr lang="en-C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7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/>
              <a:t>PRINCIPLES OF UNIVERSAL DESSIGN OF LEARNING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Provide multiple means of engagement </a:t>
            </a:r>
          </a:p>
          <a:p>
            <a:pPr lvl="2"/>
            <a:r>
              <a:rPr lang="en-CA" sz="2400" dirty="0" smtClean="0"/>
              <a:t>Purposeful, motivated learning </a:t>
            </a:r>
          </a:p>
          <a:p>
            <a:r>
              <a:rPr lang="en-CA" sz="2800" dirty="0" smtClean="0"/>
              <a:t>Provide multiple means of representation</a:t>
            </a:r>
          </a:p>
          <a:p>
            <a:pPr lvl="2"/>
            <a:r>
              <a:rPr lang="en-CA" sz="2400" dirty="0" smtClean="0"/>
              <a:t>Resourceful, knowledgeable learners</a:t>
            </a:r>
          </a:p>
          <a:p>
            <a:r>
              <a:rPr lang="en-CA" sz="2800" dirty="0" smtClean="0"/>
              <a:t>Provide multiple means of action and expression </a:t>
            </a:r>
          </a:p>
          <a:p>
            <a:pPr lvl="2"/>
            <a:r>
              <a:rPr lang="en-CA" sz="2400" dirty="0" smtClean="0"/>
              <a:t>Strategic, </a:t>
            </a:r>
            <a:r>
              <a:rPr lang="en-CA" sz="2400" smtClean="0"/>
              <a:t>goal-directed learners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1080244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GETTING STARTED WITH UDL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3"/>
              </a:rPr>
              <a:t>https://www.youtube.com/watch?v=_</a:t>
            </a:r>
            <a:r>
              <a:rPr lang="en-CA" dirty="0" smtClean="0">
                <a:hlinkClick r:id="rId3"/>
              </a:rPr>
              <a:t>HHvRzemuHA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967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46" y="683665"/>
            <a:ext cx="11029615" cy="668398"/>
          </a:xfrm>
        </p:spPr>
        <p:txBody>
          <a:bodyPr>
            <a:normAutofit/>
          </a:bodyPr>
          <a:lstStyle/>
          <a:p>
            <a:r>
              <a:rPr lang="en-CA" b="1" dirty="0" smtClean="0"/>
              <a:t>Classroom diversity &amp; challenges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1500554"/>
            <a:ext cx="11029615" cy="3641419"/>
          </a:xfrm>
        </p:spPr>
        <p:txBody>
          <a:bodyPr>
            <a:normAutofit/>
          </a:bodyPr>
          <a:lstStyle/>
          <a:p>
            <a:r>
              <a:rPr lang="en-CA" sz="2000" dirty="0" smtClean="0"/>
              <a:t>Continue On the FLIPCHART (10 min):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Think </a:t>
            </a:r>
            <a:r>
              <a:rPr lang="en-CA" sz="2400" dirty="0"/>
              <a:t>about how you </a:t>
            </a:r>
            <a:r>
              <a:rPr lang="en-CA" sz="2400" dirty="0" smtClean="0"/>
              <a:t>might address </a:t>
            </a:r>
            <a:r>
              <a:rPr lang="en-CA" sz="2400" dirty="0"/>
              <a:t>the diverse situation using the </a:t>
            </a:r>
            <a:r>
              <a:rPr lang="en-CA" sz="2400" b="1" dirty="0" smtClean="0"/>
              <a:t>Universal Design  for Learning Approach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Be mindful of your intention and instructional goals (beyond the content/curriculum perhaps?) – how do they align with your strategies?</a:t>
            </a:r>
          </a:p>
        </p:txBody>
      </p:sp>
    </p:spTree>
    <p:extLst>
      <p:ext uri="{BB962C8B-B14F-4D97-AF65-F5344CB8AC3E}">
        <p14:creationId xmlns:p14="http://schemas.microsoft.com/office/powerpoint/2010/main" val="236487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46" y="683665"/>
            <a:ext cx="11029615" cy="668398"/>
          </a:xfrm>
        </p:spPr>
        <p:txBody>
          <a:bodyPr>
            <a:normAutofit/>
          </a:bodyPr>
          <a:lstStyle/>
          <a:p>
            <a:r>
              <a:rPr lang="en-CA" b="1" dirty="0" smtClean="0"/>
              <a:t>Classroom diversity &amp; challenges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1500554"/>
            <a:ext cx="11029615" cy="3641419"/>
          </a:xfrm>
        </p:spPr>
        <p:txBody>
          <a:bodyPr>
            <a:normAutofit/>
          </a:bodyPr>
          <a:lstStyle/>
          <a:p>
            <a:r>
              <a:rPr lang="en-CA" sz="2000" dirty="0" smtClean="0"/>
              <a:t>Discussion: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chemeClr val="bg2">
                    <a:lumMod val="50000"/>
                  </a:schemeClr>
                </a:solidFill>
              </a:rPr>
              <a:t>How do you make individuals in the classroom feel acknowledged, understood, and cared for</a:t>
            </a:r>
            <a:r>
              <a:rPr lang="en-CA" sz="2400" dirty="0" smtClean="0"/>
              <a:t>?</a:t>
            </a:r>
            <a:endParaRPr lang="en-CA" sz="2400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2200" dirty="0" smtClean="0">
                <a:solidFill>
                  <a:schemeClr val="tx1"/>
                </a:solidFill>
              </a:rPr>
              <a:t>Your comfort around vulnerability in </a:t>
            </a:r>
            <a:r>
              <a:rPr lang="en-CA" sz="2200" dirty="0">
                <a:solidFill>
                  <a:schemeClr val="tx1"/>
                </a:solidFill>
              </a:rPr>
              <a:t>the </a:t>
            </a:r>
            <a:r>
              <a:rPr lang="en-CA" sz="2200" dirty="0" smtClean="0">
                <a:solidFill>
                  <a:schemeClr val="tx1"/>
                </a:solidFill>
              </a:rPr>
              <a:t>space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2200" dirty="0" smtClean="0">
                <a:solidFill>
                  <a:schemeClr val="tx1"/>
                </a:solidFill>
              </a:rPr>
              <a:t>Your learners’ willingness to receive </a:t>
            </a:r>
            <a:r>
              <a:rPr lang="en-CA" sz="2200" dirty="0">
                <a:solidFill>
                  <a:schemeClr val="tx1"/>
                </a:solidFill>
              </a:rPr>
              <a:t>the </a:t>
            </a:r>
            <a:r>
              <a:rPr lang="en-CA" sz="2200" dirty="0" smtClean="0">
                <a:solidFill>
                  <a:schemeClr val="tx1"/>
                </a:solidFill>
              </a:rPr>
              <a:t>care and their perception of your care</a:t>
            </a:r>
            <a:endParaRPr lang="en-CA" sz="2200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sz="2200" dirty="0" smtClean="0">
                <a:solidFill>
                  <a:schemeClr val="tx1"/>
                </a:solidFill>
              </a:rPr>
              <a:t>What happens </a:t>
            </a:r>
            <a:r>
              <a:rPr lang="en-CA" sz="2200" dirty="0">
                <a:solidFill>
                  <a:schemeClr val="tx1"/>
                </a:solidFill>
              </a:rPr>
              <a:t>if they don’t feel that </a:t>
            </a:r>
            <a:r>
              <a:rPr lang="en-CA" sz="2200" dirty="0" smtClean="0">
                <a:solidFill>
                  <a:schemeClr val="tx1"/>
                </a:solidFill>
              </a:rPr>
              <a:t>acknowledgement/respect despite your efforts? What are your boundaries as an instructor – what informs the extend of those boundaries?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0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/>
              <a:t>SUMMARY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Universal design for learning</a:t>
            </a:r>
          </a:p>
          <a:p>
            <a:pPr lvl="2"/>
            <a:r>
              <a:rPr lang="en-CA" sz="2400" dirty="0" smtClean="0"/>
              <a:t>Need to be proactive when choosing instructional goals, learning activities, and teaching materials </a:t>
            </a:r>
          </a:p>
          <a:p>
            <a:r>
              <a:rPr lang="en-CA" sz="2800" dirty="0" smtClean="0"/>
              <a:t>Be mindful of your intention </a:t>
            </a:r>
          </a:p>
          <a:p>
            <a:pPr lvl="2"/>
            <a:r>
              <a:rPr lang="en-CA" sz="2400" dirty="0" smtClean="0"/>
              <a:t>Make individuals in the classroom feel acknowledged and cared for</a:t>
            </a:r>
          </a:p>
          <a:p>
            <a:r>
              <a:rPr lang="en-CA" sz="2800" dirty="0" smtClean="0"/>
              <a:t>Embrace diversity </a:t>
            </a:r>
          </a:p>
          <a:p>
            <a:pPr lvl="2"/>
            <a:r>
              <a:rPr lang="en-CA" sz="2400" dirty="0" smtClean="0"/>
              <a:t>Explore your boundaries 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28524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WANT TO KNOW MORE?</a:t>
            </a:r>
            <a:endParaRPr lang="en-CA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38" y="2173574"/>
            <a:ext cx="10807908" cy="4062334"/>
          </a:xfrm>
        </p:spPr>
      </p:pic>
    </p:spTree>
    <p:extLst>
      <p:ext uri="{BB962C8B-B14F-4D97-AF65-F5344CB8AC3E}">
        <p14:creationId xmlns:p14="http://schemas.microsoft.com/office/powerpoint/2010/main" val="1533202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Greetings!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Once you catch the ball, share:</a:t>
            </a:r>
          </a:p>
          <a:p>
            <a:pPr lvl="1"/>
            <a:r>
              <a:rPr lang="en-US" sz="2800" dirty="0"/>
              <a:t>your name,</a:t>
            </a:r>
          </a:p>
          <a:p>
            <a:pPr lvl="1"/>
            <a:r>
              <a:rPr lang="en-US" sz="2800" dirty="0" smtClean="0"/>
              <a:t>role at UBC, and </a:t>
            </a:r>
            <a:endParaRPr lang="en-US" sz="2800" dirty="0"/>
          </a:p>
          <a:p>
            <a:pPr lvl="1"/>
            <a:r>
              <a:rPr lang="en-US" sz="2800" dirty="0" smtClean="0"/>
              <a:t>one fun fact about yourself.</a:t>
            </a:r>
            <a:endParaRPr lang="en-US" sz="2800" dirty="0"/>
          </a:p>
          <a:p>
            <a:pPr marL="306000" lvl="1"/>
            <a:r>
              <a:rPr lang="en-US" sz="3200" dirty="0" smtClean="0"/>
              <a:t>Pass the ball to your fellow participant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10102"/>
          <a:stretch/>
        </p:blipFill>
        <p:spPr>
          <a:xfrm>
            <a:off x="7853678" y="2301380"/>
            <a:ext cx="3780040" cy="36813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88625" b="357"/>
          <a:stretch/>
        </p:blipFill>
        <p:spPr>
          <a:xfrm>
            <a:off x="9579647" y="5470364"/>
            <a:ext cx="2612353" cy="31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0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/>
              <a:t>Objectives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By the end of this workshop, you will be able to:</a:t>
            </a:r>
          </a:p>
          <a:p>
            <a:pPr lvl="1"/>
            <a:r>
              <a:rPr lang="en-CA" sz="2400" dirty="0"/>
              <a:t>D</a:t>
            </a:r>
            <a:r>
              <a:rPr lang="en-CA" sz="2400" dirty="0" smtClean="0"/>
              <a:t>efine </a:t>
            </a:r>
            <a:r>
              <a:rPr lang="en-CA" sz="2400" dirty="0"/>
              <a:t>universal design for </a:t>
            </a:r>
            <a:r>
              <a:rPr lang="en-CA" sz="2400" dirty="0" smtClean="0"/>
              <a:t>learning</a:t>
            </a:r>
          </a:p>
          <a:p>
            <a:pPr lvl="1"/>
            <a:r>
              <a:rPr lang="en-CA" sz="2400" dirty="0"/>
              <a:t>D</a:t>
            </a:r>
            <a:r>
              <a:rPr lang="en-CA" sz="2400" dirty="0" smtClean="0"/>
              <a:t>ifferentiate </a:t>
            </a:r>
            <a:r>
              <a:rPr lang="en-CA" sz="2400" dirty="0"/>
              <a:t>between accommodation and universal design for </a:t>
            </a:r>
            <a:r>
              <a:rPr lang="en-CA" sz="2400" dirty="0" smtClean="0"/>
              <a:t>learning</a:t>
            </a:r>
          </a:p>
          <a:p>
            <a:pPr lvl="1"/>
            <a:r>
              <a:rPr lang="en-CA" sz="2400" dirty="0"/>
              <a:t>I</a:t>
            </a:r>
            <a:r>
              <a:rPr lang="en-CA" sz="2400" dirty="0" smtClean="0"/>
              <a:t>dentify </a:t>
            </a:r>
            <a:r>
              <a:rPr lang="en-CA" sz="2400" dirty="0"/>
              <a:t>the challenges involved in creating universal design for learning; </a:t>
            </a:r>
            <a:r>
              <a:rPr lang="en-CA" sz="2400" dirty="0" smtClean="0"/>
              <a:t>and</a:t>
            </a:r>
          </a:p>
          <a:p>
            <a:pPr lvl="1"/>
            <a:r>
              <a:rPr lang="en-CA" sz="2400" dirty="0"/>
              <a:t>D</a:t>
            </a:r>
            <a:r>
              <a:rPr lang="en-CA" sz="2400" dirty="0" smtClean="0"/>
              <a:t>evelop </a:t>
            </a:r>
            <a:r>
              <a:rPr lang="en-CA" sz="2400" dirty="0"/>
              <a:t>at least 2 strategies for maintaining and creating inclusive teaching </a:t>
            </a:r>
            <a:r>
              <a:rPr lang="en-CA" sz="2400" dirty="0" smtClean="0"/>
              <a:t>and learning environments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6229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46" y="683665"/>
            <a:ext cx="11029615" cy="668398"/>
          </a:xfrm>
        </p:spPr>
        <p:txBody>
          <a:bodyPr>
            <a:normAutofit/>
          </a:bodyPr>
          <a:lstStyle/>
          <a:p>
            <a:r>
              <a:rPr lang="en-CA" b="1" dirty="0" smtClean="0"/>
              <a:t>Classroom diversity &amp; challenges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1500554"/>
            <a:ext cx="11029615" cy="3641419"/>
          </a:xfrm>
        </p:spPr>
        <p:txBody>
          <a:bodyPr>
            <a:normAutofit fontScale="92500" lnSpcReduction="20000"/>
          </a:bodyPr>
          <a:lstStyle/>
          <a:p>
            <a:r>
              <a:rPr lang="en-CA" sz="2000" dirty="0" smtClean="0"/>
              <a:t>At your table (15 min):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Share your experience with the group – What was your reaction?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Identify some challenges and assumptions that were present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How may you prevent this challenge from happening again? What are some strategies? </a:t>
            </a:r>
          </a:p>
          <a:p>
            <a:pPr lvl="1"/>
            <a:endParaRPr lang="en-CA" sz="2000" dirty="0" smtClean="0"/>
          </a:p>
          <a:p>
            <a:r>
              <a:rPr lang="en-CA" sz="2000" dirty="0" smtClean="0"/>
              <a:t>On the FLIPCHART (5 min):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Pick one situation to share with large group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/>
              <a:t>P</a:t>
            </a:r>
            <a:r>
              <a:rPr lang="en-CA" sz="2000" dirty="0" smtClean="0"/>
              <a:t>rovide a brief description of the challenge (What course? Who? When? Where? Why?)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What assumptions were made in this situation?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Jot down some strategies to address the stated challenge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5201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Universal design for learning (UDL)  is an approach to curriculum design that aims to include different learners in choosing instructional goals, learning activities, and teaching materials.</a:t>
            </a:r>
          </a:p>
          <a:p>
            <a:pPr lvl="2"/>
            <a:r>
              <a:rPr lang="en-CA" sz="2400" dirty="0" smtClean="0"/>
              <a:t>Accessibility</a:t>
            </a:r>
          </a:p>
          <a:p>
            <a:pPr lvl="2"/>
            <a:r>
              <a:rPr lang="en-CA" sz="2400" dirty="0" smtClean="0"/>
              <a:t>Intentionality</a:t>
            </a:r>
          </a:p>
          <a:p>
            <a:pPr lvl="2"/>
            <a:r>
              <a:rPr lang="en-CA" sz="2400" dirty="0" smtClean="0"/>
              <a:t>Genuine inclusion</a:t>
            </a:r>
          </a:p>
          <a:p>
            <a:pPr lvl="1"/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/>
              <a:t>UNIVERSAL DESIGN for learning (UDL)</a:t>
            </a:r>
            <a:endParaRPr lang="en-CA" sz="3200" b="1" dirty="0"/>
          </a:p>
        </p:txBody>
      </p:sp>
      <p:sp>
        <p:nvSpPr>
          <p:cNvPr id="7" name="Oval 6"/>
          <p:cNvSpPr/>
          <p:nvPr/>
        </p:nvSpPr>
        <p:spPr>
          <a:xfrm>
            <a:off x="8616461" y="3798276"/>
            <a:ext cx="1957753" cy="18522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Instructional Goals</a:t>
            </a:r>
          </a:p>
          <a:p>
            <a:pPr algn="ctr"/>
            <a:endParaRPr lang="en-US" sz="1600" dirty="0">
              <a:solidFill>
                <a:schemeClr val="accent1"/>
              </a:solidFill>
            </a:endParaRP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995138" y="4654060"/>
            <a:ext cx="1957753" cy="18522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endParaRPr lang="en-US" sz="1600" dirty="0">
              <a:solidFill>
                <a:schemeClr val="accent1"/>
              </a:solidFill>
            </a:endParaRP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r>
              <a:rPr lang="en-US" sz="1600" dirty="0" smtClean="0">
                <a:solidFill>
                  <a:schemeClr val="accent1"/>
                </a:solidFill>
              </a:rPr>
              <a:t>Learning Activities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9366738" y="4654060"/>
            <a:ext cx="1957753" cy="18522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 dirty="0" smtClean="0">
              <a:solidFill>
                <a:schemeClr val="accent1"/>
              </a:solidFill>
            </a:endParaRPr>
          </a:p>
          <a:p>
            <a:pPr algn="r"/>
            <a:endParaRPr lang="en-US" sz="1600" dirty="0">
              <a:solidFill>
                <a:schemeClr val="accent1"/>
              </a:solidFill>
            </a:endParaRPr>
          </a:p>
          <a:p>
            <a:pPr algn="r"/>
            <a:endParaRPr lang="en-US" sz="1600" dirty="0" smtClean="0">
              <a:solidFill>
                <a:schemeClr val="accent1"/>
              </a:solidFill>
            </a:endParaRPr>
          </a:p>
          <a:p>
            <a:pPr algn="r"/>
            <a:r>
              <a:rPr lang="en-US" sz="1600" dirty="0" smtClean="0">
                <a:solidFill>
                  <a:schemeClr val="accent1"/>
                </a:solidFill>
              </a:rPr>
              <a:t>Teaching Materials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50343" y="522849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UDL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37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Reflections: </a:t>
            </a:r>
            <a:r>
              <a:rPr lang="en-CA" sz="3200" b="1" dirty="0"/>
              <a:t>Classroom diversity &amp; challenges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r>
              <a:rPr lang="en-CA" sz="2600" dirty="0"/>
              <a:t>What was your gut feeling in the last activity? What stood out to you?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26160" y="6257220"/>
            <a:ext cx="220354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Share - Popcorn Style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1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81191" y="2309450"/>
            <a:ext cx="11029615" cy="367830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CA" sz="2800" dirty="0" smtClean="0"/>
              <a:t>On your own (1 min):</a:t>
            </a:r>
          </a:p>
          <a:p>
            <a:pPr marL="612900" lvl="2" indent="-342900"/>
            <a:r>
              <a:rPr lang="en-CA" sz="2200" dirty="0" smtClean="0"/>
              <a:t>What </a:t>
            </a:r>
            <a:r>
              <a:rPr lang="en-CA" sz="2200" dirty="0"/>
              <a:t>was your reaction immediately after your personal </a:t>
            </a:r>
            <a:r>
              <a:rPr lang="en-CA" sz="2200" dirty="0" smtClean="0"/>
              <a:t>experience?</a:t>
            </a:r>
            <a:endParaRPr lang="en-CA" sz="2600" dirty="0" smtClean="0"/>
          </a:p>
          <a:p>
            <a:pPr marL="0" lvl="1" indent="0">
              <a:buNone/>
            </a:pPr>
            <a:r>
              <a:rPr lang="en-CA" sz="2800" dirty="0" smtClean="0"/>
              <a:t>In pair (2; 2 min):</a:t>
            </a:r>
          </a:p>
          <a:p>
            <a:pPr marL="612900" lvl="2" indent="-342900"/>
            <a:r>
              <a:rPr lang="en-CA" sz="2200" dirty="0" smtClean="0"/>
              <a:t>What </a:t>
            </a:r>
            <a:r>
              <a:rPr lang="en-CA" sz="2200" dirty="0"/>
              <a:t>was your (teaching) intention and how did your actions align</a:t>
            </a:r>
            <a:r>
              <a:rPr lang="en-CA" sz="2200" dirty="0" smtClean="0"/>
              <a:t>?</a:t>
            </a:r>
            <a:endParaRPr lang="en-CA" sz="2600" dirty="0" smtClean="0"/>
          </a:p>
          <a:p>
            <a:pPr marL="0" indent="0">
              <a:buNone/>
            </a:pPr>
            <a:r>
              <a:rPr lang="en-CA" sz="2800" dirty="0" smtClean="0"/>
              <a:t>In pair of pairs (4; 4 min):</a:t>
            </a:r>
            <a:endParaRPr lang="en-CA" sz="2800" dirty="0"/>
          </a:p>
          <a:p>
            <a:pPr marL="612900" lvl="2" indent="-342900"/>
            <a:r>
              <a:rPr lang="en-CA" sz="2200" dirty="0" smtClean="0"/>
              <a:t>Explore </a:t>
            </a:r>
            <a:r>
              <a:rPr lang="en-CA" sz="2200" dirty="0"/>
              <a:t>your own boundaries – How far are you willing to go as an instructor to fairly address/accommodate learner needs? </a:t>
            </a:r>
            <a:endParaRPr lang="en-CA" sz="26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1192" y="2180500"/>
            <a:ext cx="11029615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Wingdings 2" panose="05020102010507070707" pitchFamily="18" charset="2"/>
              <a:buNone/>
            </a:pPr>
            <a:endParaRPr lang="en-CA" sz="26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Reflections: </a:t>
            </a:r>
            <a:r>
              <a:rPr lang="en-CA" sz="3200" b="1" dirty="0"/>
              <a:t>Classroom diversity &amp; challenges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7616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Three Networks of learning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Recognition Networks – the “what” of learning</a:t>
            </a:r>
          </a:p>
          <a:p>
            <a:pPr lvl="1"/>
            <a:r>
              <a:rPr lang="en-US" sz="2400" dirty="0" smtClean="0"/>
              <a:t>Identify and understand information, ideas, and concepts</a:t>
            </a:r>
          </a:p>
          <a:p>
            <a:r>
              <a:rPr lang="en-US" sz="2800" dirty="0" smtClean="0"/>
              <a:t>Strategic Networks – the “how” of learning</a:t>
            </a:r>
          </a:p>
          <a:p>
            <a:pPr lvl="1"/>
            <a:r>
              <a:rPr lang="en-US" sz="2400" dirty="0" smtClean="0"/>
              <a:t>Plan, execute, and monitor actions and skills</a:t>
            </a:r>
          </a:p>
          <a:p>
            <a:r>
              <a:rPr lang="en-US" sz="2800" dirty="0" smtClean="0"/>
              <a:t>Affective Networks – the “why” of learning</a:t>
            </a:r>
          </a:p>
          <a:p>
            <a:pPr lvl="1"/>
            <a:r>
              <a:rPr lang="en-US" sz="2400" dirty="0" smtClean="0"/>
              <a:t>Engage with tasks and learning and with the world around us</a:t>
            </a:r>
          </a:p>
        </p:txBody>
      </p:sp>
    </p:spTree>
    <p:extLst>
      <p:ext uri="{BB962C8B-B14F-4D97-AF65-F5344CB8AC3E}">
        <p14:creationId xmlns:p14="http://schemas.microsoft.com/office/powerpoint/2010/main" val="271097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ACCOMODATION APPROACH AND UNIVERSAL DESIGN APPROACH</a:t>
            </a:r>
            <a:endParaRPr lang="en-C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06505"/>
              </p:ext>
            </p:extLst>
          </p:nvPr>
        </p:nvGraphicFramePr>
        <p:xfrm>
          <a:off x="581025" y="2181225"/>
          <a:ext cx="11029950" cy="3401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975"/>
                <a:gridCol w="5514975"/>
              </a:tblGrid>
              <a:tr h="603328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ACCOMODATION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UNIVERSAL DESIGN</a:t>
                      </a:r>
                      <a:endParaRPr lang="en-CA" dirty="0"/>
                    </a:p>
                  </a:txBody>
                  <a:tcPr/>
                </a:tc>
              </a:tr>
              <a:tr h="603328">
                <a:tc>
                  <a:txBody>
                    <a:bodyPr/>
                    <a:lstStyle/>
                    <a:p>
                      <a:r>
                        <a:rPr lang="en-CA" dirty="0" smtClean="0"/>
                        <a:t>Access is a problem</a:t>
                      </a:r>
                      <a:r>
                        <a:rPr lang="en-CA" baseline="0" dirty="0" smtClean="0"/>
                        <a:t> for the individual and should be addressed by that person and the disability service program.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Access issues stem from inaccessible, poorly designed environments and should be addressed by the designer.</a:t>
                      </a:r>
                      <a:endParaRPr lang="en-CA" dirty="0"/>
                    </a:p>
                  </a:txBody>
                  <a:tcPr/>
                </a:tc>
              </a:tr>
              <a:tr h="603328">
                <a:tc>
                  <a:txBody>
                    <a:bodyPr/>
                    <a:lstStyle/>
                    <a:p>
                      <a:r>
                        <a:rPr lang="en-CA" dirty="0" smtClean="0"/>
                        <a:t>Access is achieved through accommodations in and/or retrofits of existing requirements.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The system/environment</a:t>
                      </a:r>
                      <a:r>
                        <a:rPr lang="en-CA" baseline="0" dirty="0" smtClean="0"/>
                        <a:t> is deigned, to the greatest extend possible, to be usable by all.</a:t>
                      </a:r>
                      <a:endParaRPr lang="en-CA" dirty="0"/>
                    </a:p>
                  </a:txBody>
                  <a:tcPr/>
                </a:tc>
              </a:tr>
              <a:tr h="603328">
                <a:tc>
                  <a:txBody>
                    <a:bodyPr/>
                    <a:lstStyle/>
                    <a:p>
                      <a:r>
                        <a:rPr lang="en-CA" dirty="0" smtClean="0"/>
                        <a:t>Access is retroactive.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Access is proactive.</a:t>
                      </a:r>
                      <a:endParaRPr lang="en-CA" dirty="0"/>
                    </a:p>
                  </a:txBody>
                  <a:tcPr/>
                </a:tc>
              </a:tr>
              <a:tr h="603328">
                <a:tc>
                  <a:txBody>
                    <a:bodyPr/>
                    <a:lstStyle/>
                    <a:p>
                      <a:r>
                        <a:rPr lang="en-CA" dirty="0" smtClean="0"/>
                        <a:t>Access is often provided in a separate location or through</a:t>
                      </a:r>
                      <a:r>
                        <a:rPr lang="en-CA" baseline="0" dirty="0" smtClean="0"/>
                        <a:t> special treatment.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Access is inclusive.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58781" y="5981075"/>
            <a:ext cx="966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/>
              <a:t>Source:  Student Academic Success Service, University of Ottawa.</a:t>
            </a:r>
          </a:p>
        </p:txBody>
      </p:sp>
    </p:spTree>
    <p:extLst>
      <p:ext uri="{BB962C8B-B14F-4D97-AF65-F5344CB8AC3E}">
        <p14:creationId xmlns:p14="http://schemas.microsoft.com/office/powerpoint/2010/main" val="562061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293</TotalTime>
  <Words>773</Words>
  <Application>Microsoft Macintosh PowerPoint</Application>
  <PresentationFormat>Custom</PresentationFormat>
  <Paragraphs>116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Dividend</vt:lpstr>
      <vt:lpstr>Inclusive teaching strategies</vt:lpstr>
      <vt:lpstr>Greetings!</vt:lpstr>
      <vt:lpstr>Objectives</vt:lpstr>
      <vt:lpstr>Classroom diversity &amp; challenges</vt:lpstr>
      <vt:lpstr>UNIVERSAL DESIGN for learning (UDL)</vt:lpstr>
      <vt:lpstr>Reflections: Classroom diversity &amp; challenges</vt:lpstr>
      <vt:lpstr>Reflections: Classroom diversity &amp; challenges</vt:lpstr>
      <vt:lpstr>Three Networks of learning</vt:lpstr>
      <vt:lpstr>ACCOMODATION APPROACH AND UNIVERSAL DESIGN APPROACH</vt:lpstr>
      <vt:lpstr>PRINCIPLES OF UNIVERSAL DESSIGN OF LEARNING</vt:lpstr>
      <vt:lpstr>GETTING STARTED WITH UDL</vt:lpstr>
      <vt:lpstr>Classroom diversity &amp; challenges</vt:lpstr>
      <vt:lpstr>Classroom diversity &amp; challenges</vt:lpstr>
      <vt:lpstr>SUMMARY</vt:lpstr>
      <vt:lpstr>WANT TO KNOW MORE?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teaching strategies</dc:title>
  <dc:creator>Catherine</dc:creator>
  <cp:lastModifiedBy>Erin Yun</cp:lastModifiedBy>
  <cp:revision>45</cp:revision>
  <dcterms:created xsi:type="dcterms:W3CDTF">2016-04-19T19:49:03Z</dcterms:created>
  <dcterms:modified xsi:type="dcterms:W3CDTF">2016-05-04T17:28:09Z</dcterms:modified>
</cp:coreProperties>
</file>